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9" r:id="rId3"/>
    <p:sldId id="262" r:id="rId4"/>
    <p:sldId id="257" r:id="rId5"/>
    <p:sldId id="263" r:id="rId6"/>
    <p:sldId id="264" r:id="rId7"/>
    <p:sldId id="265" r:id="rId8"/>
    <p:sldId id="266" r:id="rId9"/>
    <p:sldId id="267" r:id="rId10"/>
    <p:sldId id="272" r:id="rId11"/>
    <p:sldId id="268" r:id="rId12"/>
    <p:sldId id="269" r:id="rId13"/>
    <p:sldId id="270" r:id="rId14"/>
    <p:sldId id="271" r:id="rId15"/>
    <p:sldId id="273" r:id="rId16"/>
    <p:sldId id="27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A3A100"/>
    <a:srgbClr val="663366"/>
    <a:srgbClr val="330F42"/>
    <a:srgbClr val="320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32"/>
  </p:normalViewPr>
  <p:slideViewPr>
    <p:cSldViewPr snapToGrid="0" snapToObjects="1">
      <p:cViewPr>
        <p:scale>
          <a:sx n="107" d="100"/>
          <a:sy n="107" d="100"/>
        </p:scale>
        <p:origin x="1568" y="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10F9C-3A27-C84F-B27D-9342140F08DB}" type="datetimeFigureOut">
              <a:rPr lang="pt-PT" smtClean="0"/>
              <a:t>22/10/15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6E254-ACB4-B240-BB93-3D6DFACA42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404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4292" y="4629149"/>
            <a:ext cx="4038600" cy="933450"/>
          </a:xfrm>
        </p:spPr>
        <p:txBody>
          <a:bodyPr>
            <a:normAutofit/>
          </a:bodyPr>
          <a:lstStyle/>
          <a:p>
            <a:r>
              <a:rPr lang="pt-PT" sz="4000" dirty="0" smtClean="0"/>
              <a:t>Laboratório 4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74292" y="5562599"/>
            <a:ext cx="4589234" cy="838201"/>
          </a:xfrm>
        </p:spPr>
        <p:txBody>
          <a:bodyPr>
            <a:normAutofit/>
          </a:bodyPr>
          <a:lstStyle/>
          <a:p>
            <a:r>
              <a:rPr lang="pt-PT" sz="2400" smtClean="0">
                <a:latin typeface="+mj-lt"/>
              </a:rPr>
              <a:t>Workshops </a:t>
            </a:r>
            <a:r>
              <a:rPr lang="pt-PT" sz="2400" smtClean="0">
                <a:latin typeface="+mj-lt"/>
              </a:rPr>
              <a:t>com os utilizadores</a:t>
            </a:r>
            <a:endParaRPr lang="pt-PT" sz="2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111" y="886558"/>
            <a:ext cx="3725332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pt-PT" sz="4400" dirty="0" smtClean="0">
                <a:solidFill>
                  <a:schemeClr val="bg1"/>
                </a:solidFill>
                <a:latin typeface="+mj-lt"/>
              </a:rPr>
              <a:t>Concepção Centrada no Utilizador</a:t>
            </a:r>
            <a:endParaRPr lang="pt-PT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0683" y="2641359"/>
            <a:ext cx="1999566" cy="1595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b="1" dirty="0" smtClean="0">
                <a:solidFill>
                  <a:schemeClr val="bg1"/>
                </a:solidFill>
              </a:rPr>
              <a:t>Grupo 10</a:t>
            </a:r>
          </a:p>
          <a:p>
            <a:pPr>
              <a:lnSpc>
                <a:spcPct val="150000"/>
              </a:lnSpc>
            </a:pPr>
            <a:r>
              <a:rPr lang="pt-PT" sz="1600" dirty="0" smtClean="0">
                <a:solidFill>
                  <a:schemeClr val="bg1"/>
                </a:solidFill>
              </a:rPr>
              <a:t>Pedro Silva, 76066</a:t>
            </a:r>
          </a:p>
          <a:p>
            <a:pPr>
              <a:lnSpc>
                <a:spcPct val="150000"/>
              </a:lnSpc>
            </a:pPr>
            <a:r>
              <a:rPr lang="pt-PT" sz="1600" dirty="0" smtClean="0">
                <a:solidFill>
                  <a:schemeClr val="bg1"/>
                </a:solidFill>
              </a:rPr>
              <a:t>Miguel Cruz, 76102</a:t>
            </a:r>
          </a:p>
          <a:p>
            <a:pPr>
              <a:lnSpc>
                <a:spcPct val="150000"/>
              </a:lnSpc>
            </a:pPr>
            <a:r>
              <a:rPr lang="pt-PT" sz="1600" dirty="0" smtClean="0">
                <a:solidFill>
                  <a:schemeClr val="bg1"/>
                </a:solidFill>
              </a:rPr>
              <a:t>Inês Santos, 76334</a:t>
            </a:r>
            <a:endParaRPr lang="pt-P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56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24198" y="4905632"/>
            <a:ext cx="4335640" cy="1448992"/>
          </a:xfrm>
        </p:spPr>
        <p:txBody>
          <a:bodyPr>
            <a:noAutofit/>
          </a:bodyPr>
          <a:lstStyle/>
          <a:p>
            <a:r>
              <a:rPr lang="pt-PT" sz="3200" dirty="0" err="1" smtClean="0"/>
              <a:t>Actividade</a:t>
            </a:r>
            <a:r>
              <a:rPr lang="pt-PT" sz="3200" dirty="0" smtClean="0"/>
              <a:t> 2</a:t>
            </a:r>
            <a:br>
              <a:rPr lang="pt-PT" sz="3200" dirty="0" smtClean="0"/>
            </a:br>
            <a:endParaRPr lang="pt-PT" sz="3200" dirty="0"/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half" idx="2"/>
          </p:nvPr>
        </p:nvSpPr>
        <p:spPr>
          <a:xfrm>
            <a:off x="325177" y="778476"/>
            <a:ext cx="4199021" cy="2557874"/>
          </a:xfrm>
        </p:spPr>
        <p:txBody>
          <a:bodyPr/>
          <a:lstStyle/>
          <a:p>
            <a:endParaRPr lang="pt-PT" sz="6000" dirty="0" smtClean="0"/>
          </a:p>
          <a:p>
            <a:r>
              <a:rPr lang="pt-PT" sz="6000" dirty="0" smtClean="0"/>
              <a:t>PICTIVE</a:t>
            </a:r>
            <a:endParaRPr lang="pt-PT" sz="6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485" t="-720" r="44731" b="30450"/>
          <a:stretch/>
        </p:blipFill>
        <p:spPr>
          <a:xfrm>
            <a:off x="4628396" y="234881"/>
            <a:ext cx="2063622" cy="205466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628396" y="5812967"/>
            <a:ext cx="3996110" cy="838201"/>
          </a:xfrm>
        </p:spPr>
        <p:txBody>
          <a:bodyPr>
            <a:normAutofit/>
          </a:bodyPr>
          <a:lstStyle/>
          <a:p>
            <a:r>
              <a:rPr lang="pt-PT" sz="2400" dirty="0" smtClean="0">
                <a:latin typeface="+mj-lt"/>
              </a:rPr>
              <a:t>Criação de Cenários</a:t>
            </a:r>
            <a:endParaRPr lang="pt-PT" sz="2400" dirty="0">
              <a:latin typeface="+mj-l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39729" t="721" r="1757" b="1622"/>
          <a:stretch/>
        </p:blipFill>
        <p:spPr>
          <a:xfrm>
            <a:off x="6808572" y="2375143"/>
            <a:ext cx="2051266" cy="20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3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Actividade</a:t>
            </a:r>
            <a:r>
              <a:rPr lang="pt-PT" dirty="0" smtClean="0"/>
              <a:t> 2				</a:t>
            </a:r>
            <a:r>
              <a:rPr lang="pt-PT" dirty="0"/>
              <a:t>	</a:t>
            </a:r>
            <a:r>
              <a:rPr lang="pt-PT" dirty="0" smtClean="0"/>
              <a:t>1/3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PICTIVE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6343843" y="2259105"/>
            <a:ext cx="237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Criação do ecrã da página de “Início”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1" t="16544" r="15545" b="4737"/>
          <a:stretch/>
        </p:blipFill>
        <p:spPr>
          <a:xfrm rot="10800000">
            <a:off x="2101930" y="1306282"/>
            <a:ext cx="3871358" cy="53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6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Actividade</a:t>
            </a:r>
            <a:r>
              <a:rPr lang="pt-PT" dirty="0" smtClean="0"/>
              <a:t> 2				</a:t>
            </a:r>
            <a:r>
              <a:rPr lang="pt-PT" dirty="0"/>
              <a:t>	</a:t>
            </a:r>
            <a:r>
              <a:rPr lang="pt-PT" dirty="0" smtClean="0"/>
              <a:t>2/3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PICTIVE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343843" y="2259105"/>
            <a:ext cx="2372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Criação do ecrã da página de “</a:t>
            </a:r>
            <a:r>
              <a:rPr lang="pt-PT" dirty="0" err="1" smtClean="0"/>
              <a:t>Selecção</a:t>
            </a:r>
            <a:r>
              <a:rPr lang="pt-PT" dirty="0" smtClean="0"/>
              <a:t> dos cursos”</a:t>
            </a:r>
            <a:endParaRPr lang="pt-P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" t="9780" r="29411" b="20089"/>
          <a:stretch/>
        </p:blipFill>
        <p:spPr>
          <a:xfrm rot="5400000">
            <a:off x="1578057" y="2023135"/>
            <a:ext cx="4851070" cy="40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Actividade</a:t>
            </a:r>
            <a:r>
              <a:rPr lang="pt-PT" dirty="0" smtClean="0"/>
              <a:t> 2				</a:t>
            </a:r>
            <a:r>
              <a:rPr lang="pt-PT" dirty="0"/>
              <a:t>	</a:t>
            </a:r>
            <a:r>
              <a:rPr lang="pt-PT" dirty="0" smtClean="0"/>
              <a:t>3/3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PICTIVE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343843" y="2259105"/>
            <a:ext cx="237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Criação do ecrã da página do “Curso”</a:t>
            </a:r>
            <a:endParaRPr lang="pt-PT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" t="11775" r="13637" b="11342"/>
          <a:stretch/>
        </p:blipFill>
        <p:spPr>
          <a:xfrm rot="5400000">
            <a:off x="1382455" y="2016949"/>
            <a:ext cx="5256874" cy="37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3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24198" y="4905632"/>
            <a:ext cx="4335640" cy="1448992"/>
          </a:xfrm>
        </p:spPr>
        <p:txBody>
          <a:bodyPr>
            <a:noAutofit/>
          </a:bodyPr>
          <a:lstStyle/>
          <a:p>
            <a:r>
              <a:rPr lang="pt-PT" sz="3200" dirty="0" err="1" smtClean="0"/>
              <a:t>Actividade</a:t>
            </a:r>
            <a:r>
              <a:rPr lang="pt-PT" sz="3200" dirty="0" smtClean="0"/>
              <a:t> 3</a:t>
            </a:r>
            <a:br>
              <a:rPr lang="pt-PT" sz="3200" dirty="0" smtClean="0"/>
            </a:br>
            <a:endParaRPr lang="pt-PT" sz="3200" dirty="0"/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half" idx="2"/>
          </p:nvPr>
        </p:nvSpPr>
        <p:spPr>
          <a:xfrm>
            <a:off x="362248" y="1037967"/>
            <a:ext cx="4098541" cy="2928551"/>
          </a:xfrm>
        </p:spPr>
        <p:txBody>
          <a:bodyPr/>
          <a:lstStyle/>
          <a:p>
            <a:endParaRPr lang="pt-PT" sz="4800" dirty="0" smtClean="0"/>
          </a:p>
          <a:p>
            <a:r>
              <a:rPr lang="pt-PT" sz="4800" dirty="0" smtClean="0"/>
              <a:t>“</a:t>
            </a:r>
            <a:r>
              <a:rPr lang="pt-PT" sz="4800" dirty="0" err="1" smtClean="0"/>
              <a:t>The</a:t>
            </a:r>
            <a:r>
              <a:rPr lang="pt-PT" sz="4800" dirty="0" smtClean="0"/>
              <a:t> </a:t>
            </a:r>
            <a:r>
              <a:rPr lang="pt-PT" sz="4800" dirty="0" err="1" smtClean="0"/>
              <a:t>six</a:t>
            </a:r>
            <a:r>
              <a:rPr lang="pt-PT" sz="4800" dirty="0" smtClean="0"/>
              <a:t> </a:t>
            </a:r>
            <a:r>
              <a:rPr lang="pt-PT" sz="4800" dirty="0" err="1" smtClean="0"/>
              <a:t>hats</a:t>
            </a:r>
            <a:r>
              <a:rPr lang="pt-PT" sz="4800" dirty="0" smtClean="0"/>
              <a:t>”</a:t>
            </a:r>
            <a:endParaRPr lang="pt-PT" sz="4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485" t="-720" r="44731" b="30450"/>
          <a:stretch/>
        </p:blipFill>
        <p:spPr>
          <a:xfrm>
            <a:off x="4628396" y="234881"/>
            <a:ext cx="2063622" cy="205466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524198" y="5630128"/>
            <a:ext cx="3996110" cy="838201"/>
          </a:xfrm>
        </p:spPr>
        <p:txBody>
          <a:bodyPr>
            <a:normAutofit/>
          </a:bodyPr>
          <a:lstStyle/>
          <a:p>
            <a:r>
              <a:rPr lang="pt-PT" sz="2400" dirty="0" smtClean="0">
                <a:latin typeface="+mj-lt"/>
              </a:rPr>
              <a:t>Discussão </a:t>
            </a:r>
            <a:r>
              <a:rPr lang="pt-PT" sz="2400" smtClean="0">
                <a:latin typeface="+mj-lt"/>
              </a:rPr>
              <a:t>de opiniões e ideias</a:t>
            </a:r>
            <a:endParaRPr lang="pt-PT" sz="2400" dirty="0">
              <a:latin typeface="+mj-l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39729" t="721" r="1757" b="1622"/>
          <a:stretch/>
        </p:blipFill>
        <p:spPr>
          <a:xfrm>
            <a:off x="6808572" y="2375143"/>
            <a:ext cx="2051266" cy="20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Actividade</a:t>
            </a:r>
            <a:r>
              <a:rPr lang="pt-PT" dirty="0" smtClean="0"/>
              <a:t> 3				</a:t>
            </a:r>
            <a:r>
              <a:rPr lang="pt-PT" dirty="0"/>
              <a:t>	</a:t>
            </a:r>
            <a:r>
              <a:rPr lang="pt-PT" dirty="0" smtClean="0"/>
              <a:t>1/3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err="1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The</a:t>
            </a: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pt-PT" sz="2400" dirty="0" err="1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six</a:t>
            </a: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pt-PT" sz="2400" dirty="0" err="1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hats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8473" y="2173557"/>
            <a:ext cx="3653196" cy="1190450"/>
          </a:xfrm>
        </p:spPr>
        <p:txBody>
          <a:bodyPr/>
          <a:lstStyle/>
          <a:p>
            <a:r>
              <a:rPr lang="pt-PT" dirty="0" err="1" smtClean="0"/>
              <a:t>Objectivos</a:t>
            </a:r>
            <a:endParaRPr lang="pt-PT" dirty="0" smtClean="0"/>
          </a:p>
          <a:p>
            <a:pPr lvl="1"/>
            <a:r>
              <a:rPr lang="pt-PT" dirty="0" smtClean="0"/>
              <a:t>Recolher informação</a:t>
            </a:r>
          </a:p>
          <a:p>
            <a:pPr lvl="1"/>
            <a:r>
              <a:rPr lang="pt-PT" dirty="0" smtClean="0"/>
              <a:t>Formulação de novas ideias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35992" y="3937363"/>
            <a:ext cx="3778157" cy="2394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Cartões utilizados</a:t>
            </a:r>
          </a:p>
          <a:p>
            <a:pPr lvl="1"/>
            <a:r>
              <a:rPr lang="pt-PT" b="1" dirty="0" smtClean="0">
                <a:solidFill>
                  <a:srgbClr val="FFC000"/>
                </a:solidFill>
              </a:rPr>
              <a:t>Amarelo</a:t>
            </a:r>
            <a:r>
              <a:rPr lang="pt-PT" dirty="0" smtClean="0"/>
              <a:t> - </a:t>
            </a:r>
            <a:r>
              <a:rPr lang="pt-PT" dirty="0" err="1" smtClean="0"/>
              <a:t>Optimista</a:t>
            </a:r>
            <a:endParaRPr lang="pt-PT" dirty="0" smtClean="0"/>
          </a:p>
          <a:p>
            <a:pPr lvl="1"/>
            <a:r>
              <a:rPr lang="pt-PT" b="1" dirty="0" smtClean="0">
                <a:solidFill>
                  <a:schemeClr val="tx1"/>
                </a:solidFill>
              </a:rPr>
              <a:t>Preto</a:t>
            </a:r>
            <a:r>
              <a:rPr lang="pt-PT" dirty="0" smtClean="0"/>
              <a:t> – Crítico</a:t>
            </a:r>
          </a:p>
          <a:p>
            <a:pPr lvl="1"/>
            <a:r>
              <a:rPr lang="pt-PT" b="1" dirty="0" smtClean="0">
                <a:solidFill>
                  <a:srgbClr val="C00000"/>
                </a:solidFill>
              </a:rPr>
              <a:t>Vermelho</a:t>
            </a:r>
            <a:r>
              <a:rPr lang="pt-PT" dirty="0" smtClean="0"/>
              <a:t> – Intuitivo</a:t>
            </a:r>
          </a:p>
          <a:p>
            <a:pPr lvl="1"/>
            <a:r>
              <a:rPr lang="pt-PT" b="1" dirty="0" smtClean="0">
                <a:solidFill>
                  <a:srgbClr val="92D050"/>
                </a:solidFill>
              </a:rPr>
              <a:t>Verde</a:t>
            </a:r>
            <a:r>
              <a:rPr lang="pt-PT" dirty="0" smtClean="0"/>
              <a:t> – Criativo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816979" y="2044880"/>
            <a:ext cx="3716976" cy="3089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Divisão dos grupos</a:t>
            </a:r>
          </a:p>
          <a:p>
            <a:pPr lvl="1"/>
            <a:r>
              <a:rPr lang="pt-PT" b="1" dirty="0" smtClean="0"/>
              <a:t>Grupo 1</a:t>
            </a:r>
          </a:p>
          <a:p>
            <a:pPr lvl="2"/>
            <a:r>
              <a:rPr lang="pt-PT" dirty="0" smtClean="0"/>
              <a:t>Professora</a:t>
            </a:r>
          </a:p>
          <a:p>
            <a:pPr lvl="2"/>
            <a:r>
              <a:rPr lang="pt-PT" dirty="0" smtClean="0"/>
              <a:t>3 idosos</a:t>
            </a:r>
          </a:p>
          <a:p>
            <a:pPr lvl="1"/>
            <a:endParaRPr lang="pt-PT" dirty="0"/>
          </a:p>
          <a:p>
            <a:pPr lvl="1"/>
            <a:r>
              <a:rPr lang="pt-PT" b="1" dirty="0" smtClean="0"/>
              <a:t>Grupo 2</a:t>
            </a:r>
          </a:p>
          <a:p>
            <a:pPr lvl="2"/>
            <a:r>
              <a:rPr lang="pt-PT" dirty="0" smtClean="0"/>
              <a:t>Funcionária do lar</a:t>
            </a:r>
          </a:p>
          <a:p>
            <a:pPr lvl="2"/>
            <a:r>
              <a:rPr lang="pt-PT" dirty="0" smtClean="0"/>
              <a:t>3 idosos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816979" y="5198124"/>
            <a:ext cx="3662295" cy="119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2">
              <a:spcBef>
                <a:spcPts val="2000"/>
              </a:spcBef>
            </a:pPr>
            <a:r>
              <a:rPr lang="pt-PT" sz="1600" smtClean="0"/>
              <a:t>Dentro </a:t>
            </a:r>
            <a:r>
              <a:rPr lang="pt-PT" sz="1600" dirty="0"/>
              <a:t>dos grupos os cartões foram rodando, para que todos conseguissem ter </a:t>
            </a:r>
            <a:r>
              <a:rPr lang="pt-PT" sz="1600" dirty="0" err="1"/>
              <a:t>perspectivas</a:t>
            </a:r>
            <a:r>
              <a:rPr lang="pt-PT" sz="1600" dirty="0"/>
              <a:t> diferentes</a:t>
            </a:r>
          </a:p>
          <a:p>
            <a:endParaRPr lang="pt-PT" sz="1800" dirty="0" smtClean="0"/>
          </a:p>
        </p:txBody>
      </p:sp>
    </p:spTree>
    <p:extLst>
      <p:ext uri="{BB962C8B-B14F-4D97-AF65-F5344CB8AC3E}">
        <p14:creationId xmlns:p14="http://schemas.microsoft.com/office/powerpoint/2010/main" val="14015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Actividade</a:t>
            </a:r>
            <a:r>
              <a:rPr lang="pt-PT" dirty="0" smtClean="0"/>
              <a:t> 3				</a:t>
            </a:r>
            <a:r>
              <a:rPr lang="pt-PT" dirty="0"/>
              <a:t>	</a:t>
            </a:r>
            <a:r>
              <a:rPr lang="pt-PT" dirty="0" smtClean="0"/>
              <a:t>1/3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err="1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The</a:t>
            </a: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pt-PT" sz="2400" dirty="0" err="1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six</a:t>
            </a: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pt-PT" sz="2400" dirty="0" err="1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hats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32218" y="1840675"/>
            <a:ext cx="8811782" cy="4583876"/>
          </a:xfrm>
        </p:spPr>
        <p:txBody>
          <a:bodyPr>
            <a:normAutofit/>
          </a:bodyPr>
          <a:lstStyle/>
          <a:p>
            <a:r>
              <a:rPr lang="pt-PT" dirty="0"/>
              <a:t>Perguntas e temas</a:t>
            </a:r>
            <a:r>
              <a:rPr lang="pt-PT" dirty="0" smtClean="0"/>
              <a:t>:</a:t>
            </a:r>
            <a:endParaRPr lang="pt-PT" sz="800" dirty="0"/>
          </a:p>
          <a:p>
            <a:pPr lvl="1"/>
            <a:r>
              <a:rPr lang="pt-PT" dirty="0"/>
              <a:t>Quais as cores que mais gostam para o site</a:t>
            </a:r>
            <a:r>
              <a:rPr lang="pt-PT" dirty="0" smtClean="0"/>
              <a:t>?</a:t>
            </a:r>
          </a:p>
          <a:p>
            <a:pPr lvl="1"/>
            <a:endParaRPr lang="pt-PT" dirty="0" smtClean="0"/>
          </a:p>
          <a:p>
            <a:pPr lvl="1"/>
            <a:endParaRPr lang="pt-PT" dirty="0"/>
          </a:p>
          <a:p>
            <a:pPr lvl="1"/>
            <a:r>
              <a:rPr lang="pt-PT" dirty="0"/>
              <a:t>Qual a opinião relativamente a anúncios publicitários no site</a:t>
            </a:r>
            <a:r>
              <a:rPr lang="pt-PT" dirty="0" smtClean="0"/>
              <a:t>?</a:t>
            </a:r>
          </a:p>
          <a:p>
            <a:pPr lvl="1"/>
            <a:endParaRPr lang="pt-PT" dirty="0" smtClean="0"/>
          </a:p>
          <a:p>
            <a:pPr lvl="1"/>
            <a:endParaRPr lang="pt-PT" dirty="0" smtClean="0"/>
          </a:p>
          <a:p>
            <a:pPr lvl="1"/>
            <a:r>
              <a:rPr lang="pt-PT" dirty="0"/>
              <a:t>O que acham dos cursos online serem pagos</a:t>
            </a:r>
            <a:r>
              <a:rPr lang="pt-PT" dirty="0" smtClean="0"/>
              <a:t>?</a:t>
            </a:r>
          </a:p>
          <a:p>
            <a:pPr lvl="1"/>
            <a:endParaRPr lang="pt-PT" dirty="0" smtClean="0"/>
          </a:p>
          <a:p>
            <a:pPr lvl="1"/>
            <a:endParaRPr lang="pt-PT" dirty="0" smtClean="0"/>
          </a:p>
          <a:p>
            <a:pPr lvl="1"/>
            <a:r>
              <a:rPr lang="pt-PT" dirty="0"/>
              <a:t>Qual a importância do aluno comunicar com o professor? De que forma?</a:t>
            </a:r>
          </a:p>
          <a:p>
            <a:endParaRPr lang="pt-PT" dirty="0"/>
          </a:p>
          <a:p>
            <a:endParaRPr lang="pt-PT" dirty="0"/>
          </a:p>
        </p:txBody>
      </p:sp>
      <p:sp>
        <p:nvSpPr>
          <p:cNvPr id="6" name="CaixaDeTexto 5"/>
          <p:cNvSpPr txBox="1"/>
          <p:nvPr/>
        </p:nvSpPr>
        <p:spPr>
          <a:xfrm>
            <a:off x="3189587" y="2789356"/>
            <a:ext cx="208305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Vermelho/Laranja</a:t>
            </a:r>
            <a:endParaRPr lang="pt-PT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20987" y="3827187"/>
            <a:ext cx="191265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smtClean="0"/>
              <a:t>Causa distração</a:t>
            </a:r>
            <a:endParaRPr lang="pt-PT" dirty="0"/>
          </a:p>
        </p:txBody>
      </p:sp>
      <p:sp>
        <p:nvSpPr>
          <p:cNvPr id="9" name="CaixaDeTexto 8"/>
          <p:cNvSpPr txBox="1"/>
          <p:nvPr/>
        </p:nvSpPr>
        <p:spPr>
          <a:xfrm>
            <a:off x="3372592" y="3688688"/>
            <a:ext cx="4120737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Boa forma da empresa e professores </a:t>
            </a:r>
            <a:r>
              <a:rPr lang="pt-PT" smtClean="0"/>
              <a:t>ganharem dinheiro</a:t>
            </a:r>
            <a:endParaRPr lang="pt-PT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542694" y="2789356"/>
            <a:ext cx="86924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Verde</a:t>
            </a:r>
            <a:endParaRPr lang="pt-PT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745383" y="4898110"/>
            <a:ext cx="191265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Preferem grátis</a:t>
            </a:r>
            <a:endParaRPr lang="pt-PT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448936" y="5906654"/>
            <a:ext cx="148470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Importante</a:t>
            </a:r>
            <a:endParaRPr lang="pt-PT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824293" y="5919052"/>
            <a:ext cx="233900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Ideia do chat </a:t>
            </a:r>
            <a:r>
              <a:rPr lang="pt-PT" dirty="0" err="1" smtClean="0"/>
              <a:t>room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2975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Participantes do workshop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09010"/>
            <a:ext cx="7556313" cy="2675467"/>
          </a:xfrm>
        </p:spPr>
        <p:txBody>
          <a:bodyPr/>
          <a:lstStyle/>
          <a:p>
            <a:r>
              <a:rPr lang="pt-PT" dirty="0"/>
              <a:t>6</a:t>
            </a:r>
            <a:r>
              <a:rPr lang="pt-PT" dirty="0" smtClean="0"/>
              <a:t> idoso do grupo de acompanhamento.</a:t>
            </a:r>
          </a:p>
          <a:p>
            <a:r>
              <a:rPr lang="pt-PT" dirty="0" smtClean="0"/>
              <a:t>A funcionária de instituições de idosos (lares).</a:t>
            </a:r>
          </a:p>
          <a:p>
            <a:r>
              <a:rPr lang="pt-PT" dirty="0"/>
              <a:t>A</a:t>
            </a:r>
            <a:r>
              <a:rPr lang="pt-PT" dirty="0" smtClean="0"/>
              <a:t> professora de informática, que dá aulas a idosos.</a:t>
            </a:r>
            <a:endParaRPr lang="pt-P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457" y="4478867"/>
            <a:ext cx="3729275" cy="206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24198" y="4905632"/>
            <a:ext cx="4335640" cy="1448992"/>
          </a:xfrm>
        </p:spPr>
        <p:txBody>
          <a:bodyPr>
            <a:noAutofit/>
          </a:bodyPr>
          <a:lstStyle/>
          <a:p>
            <a:r>
              <a:rPr lang="pt-PT" sz="3200" dirty="0" err="1" smtClean="0"/>
              <a:t>Actividade</a:t>
            </a:r>
            <a:r>
              <a:rPr lang="pt-PT" sz="3200" dirty="0" smtClean="0"/>
              <a:t> 1</a:t>
            </a:r>
            <a:br>
              <a:rPr lang="pt-PT" sz="3200" dirty="0" smtClean="0"/>
            </a:br>
            <a:endParaRPr lang="pt-PT" sz="3200" dirty="0"/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half" idx="2"/>
          </p:nvPr>
        </p:nvSpPr>
        <p:spPr>
          <a:xfrm>
            <a:off x="325177" y="778476"/>
            <a:ext cx="4199021" cy="2557874"/>
          </a:xfrm>
        </p:spPr>
        <p:txBody>
          <a:bodyPr/>
          <a:lstStyle/>
          <a:p>
            <a:endParaRPr lang="pt-PT" sz="6000" dirty="0" smtClean="0"/>
          </a:p>
          <a:p>
            <a:r>
              <a:rPr lang="pt-PT" sz="6000" dirty="0" smtClean="0"/>
              <a:t>CARD</a:t>
            </a:r>
            <a:endParaRPr lang="pt-PT" sz="6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485" t="-720" r="44731" b="30450"/>
          <a:stretch/>
        </p:blipFill>
        <p:spPr>
          <a:xfrm>
            <a:off x="4628396" y="234881"/>
            <a:ext cx="2063622" cy="205466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628396" y="5812967"/>
            <a:ext cx="3996110" cy="838201"/>
          </a:xfrm>
        </p:spPr>
        <p:txBody>
          <a:bodyPr>
            <a:normAutofit/>
          </a:bodyPr>
          <a:lstStyle/>
          <a:p>
            <a:r>
              <a:rPr lang="pt-PT" sz="2400" dirty="0" smtClean="0">
                <a:latin typeface="+mj-lt"/>
              </a:rPr>
              <a:t>Montagem de Cenários</a:t>
            </a:r>
            <a:endParaRPr lang="pt-PT" sz="2400" dirty="0">
              <a:latin typeface="+mj-lt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39729" t="721" r="1757" b="1622"/>
          <a:stretch/>
        </p:blipFill>
        <p:spPr>
          <a:xfrm>
            <a:off x="6808572" y="2375143"/>
            <a:ext cx="2051266" cy="20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2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Actividade</a:t>
            </a:r>
            <a:r>
              <a:rPr lang="pt-PT" dirty="0" smtClean="0"/>
              <a:t> 1				</a:t>
            </a:r>
            <a:r>
              <a:rPr lang="pt-PT" dirty="0"/>
              <a:t>	</a:t>
            </a:r>
            <a:r>
              <a:rPr lang="pt-PT" dirty="0" smtClean="0"/>
              <a:t>1/6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CARD 1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2" y="1818571"/>
            <a:ext cx="5134346" cy="2905897"/>
          </a:xfrm>
          <a:prstGeom prst="rect">
            <a:avLst/>
          </a:prstGeom>
          <a:ln w="127000" cap="sq">
            <a:solidFill>
              <a:schemeClr val="accent6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79" y="3652520"/>
            <a:ext cx="4932729" cy="2805490"/>
          </a:xfrm>
          <a:prstGeom prst="rect">
            <a:avLst/>
          </a:prstGeom>
          <a:ln w="127000" cap="sq">
            <a:solidFill>
              <a:schemeClr val="accent6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602264" y="1912973"/>
            <a:ext cx="891591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PT" b="1" smtClean="0"/>
              <a:t>Ecrã 1</a:t>
            </a:r>
            <a:endParaRPr lang="pt-PT" b="1"/>
          </a:p>
        </p:txBody>
      </p:sp>
      <p:sp>
        <p:nvSpPr>
          <p:cNvPr id="11" name="CaixaDeTexto 10"/>
          <p:cNvSpPr txBox="1"/>
          <p:nvPr/>
        </p:nvSpPr>
        <p:spPr>
          <a:xfrm>
            <a:off x="3880261" y="3787069"/>
            <a:ext cx="891591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PT" b="1" dirty="0" smtClean="0"/>
              <a:t>Ecrã 2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30445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Actividade</a:t>
            </a:r>
            <a:r>
              <a:rPr lang="pt-PT" dirty="0" smtClean="0"/>
              <a:t> 1				</a:t>
            </a:r>
            <a:r>
              <a:rPr lang="pt-PT" dirty="0"/>
              <a:t>	2</a:t>
            </a:r>
            <a:r>
              <a:rPr lang="pt-PT" dirty="0" smtClean="0"/>
              <a:t>/6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CARD 1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9" y="1799970"/>
            <a:ext cx="5589616" cy="3167449"/>
          </a:xfrm>
          <a:prstGeom prst="rect">
            <a:avLst/>
          </a:prstGeom>
          <a:ln w="127000" cap="sq">
            <a:solidFill>
              <a:schemeClr val="accent6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"/>
          <a:stretch/>
        </p:blipFill>
        <p:spPr>
          <a:xfrm>
            <a:off x="3793524" y="3536267"/>
            <a:ext cx="5078626" cy="3049297"/>
          </a:xfrm>
          <a:prstGeom prst="rect">
            <a:avLst/>
          </a:prstGeom>
          <a:ln w="127000" cap="sq">
            <a:solidFill>
              <a:schemeClr val="accent6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CaixaDeTexto 7"/>
          <p:cNvSpPr txBox="1"/>
          <p:nvPr/>
        </p:nvSpPr>
        <p:spPr>
          <a:xfrm>
            <a:off x="540479" y="1900616"/>
            <a:ext cx="891591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PT" b="1" dirty="0" smtClean="0"/>
              <a:t>Ecrã 3</a:t>
            </a:r>
            <a:endParaRPr lang="pt-PT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3855547" y="3593668"/>
            <a:ext cx="891591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pt-PT" b="1" dirty="0" smtClean="0"/>
              <a:t>Ecrã 4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140678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Actividade</a:t>
            </a:r>
            <a:r>
              <a:rPr lang="pt-PT" dirty="0" smtClean="0"/>
              <a:t> 1				</a:t>
            </a:r>
            <a:r>
              <a:rPr lang="pt-PT" dirty="0"/>
              <a:t>	</a:t>
            </a:r>
            <a:r>
              <a:rPr lang="pt-PT" dirty="0" smtClean="0"/>
              <a:t>3/6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CARD 2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1" t="507" r="8287"/>
          <a:stretch/>
        </p:blipFill>
        <p:spPr>
          <a:xfrm>
            <a:off x="422512" y="1804087"/>
            <a:ext cx="5560542" cy="3634602"/>
          </a:xfrm>
          <a:prstGeom prst="rect">
            <a:avLst/>
          </a:prstGeom>
          <a:ln w="127000" cap="sq">
            <a:solidFill>
              <a:schemeClr val="tx2">
                <a:lumMod val="75000"/>
                <a:lumOff val="2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"/>
          <a:stretch/>
        </p:blipFill>
        <p:spPr>
          <a:xfrm>
            <a:off x="3297175" y="3052119"/>
            <a:ext cx="5371758" cy="3374109"/>
          </a:xfrm>
          <a:prstGeom prst="rect">
            <a:avLst/>
          </a:prstGeom>
          <a:ln w="127000" cap="sq">
            <a:solidFill>
              <a:schemeClr val="tx2">
                <a:lumMod val="75000"/>
                <a:lumOff val="2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565193" y="1912973"/>
            <a:ext cx="891591" cy="3693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b="1" dirty="0" smtClean="0">
                <a:solidFill>
                  <a:schemeClr val="bg1"/>
                </a:solidFill>
              </a:rPr>
              <a:t>Ecrã 1</a:t>
            </a:r>
            <a:endParaRPr lang="pt-PT" b="1" dirty="0">
              <a:solidFill>
                <a:schemeClr val="bg1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385038" y="3144278"/>
            <a:ext cx="891591" cy="3693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b="1" dirty="0" smtClean="0">
                <a:solidFill>
                  <a:schemeClr val="bg1"/>
                </a:solidFill>
              </a:rPr>
              <a:t>Ecrã 2</a:t>
            </a:r>
            <a:endParaRPr lang="pt-PT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58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Actividade</a:t>
            </a:r>
            <a:r>
              <a:rPr lang="pt-PT" dirty="0" smtClean="0"/>
              <a:t> 1				</a:t>
            </a:r>
            <a:r>
              <a:rPr lang="pt-PT" dirty="0"/>
              <a:t>	</a:t>
            </a:r>
            <a:r>
              <a:rPr lang="pt-PT" dirty="0" smtClean="0"/>
              <a:t>4/6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CARD 2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0" r="406" b="7729"/>
          <a:stretch/>
        </p:blipFill>
        <p:spPr>
          <a:xfrm>
            <a:off x="399618" y="1832916"/>
            <a:ext cx="6137106" cy="3189296"/>
          </a:xfrm>
          <a:prstGeom prst="rect">
            <a:avLst/>
          </a:prstGeom>
          <a:ln w="127000" cap="sq">
            <a:solidFill>
              <a:schemeClr val="tx2">
                <a:lumMod val="75000"/>
                <a:lumOff val="2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324" y="3234399"/>
            <a:ext cx="5361013" cy="3223273"/>
          </a:xfrm>
          <a:prstGeom prst="rect">
            <a:avLst/>
          </a:prstGeom>
          <a:ln w="127000" cap="sq">
            <a:solidFill>
              <a:schemeClr val="tx2">
                <a:lumMod val="75000"/>
                <a:lumOff val="2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CaixaDeTexto 10"/>
          <p:cNvSpPr txBox="1"/>
          <p:nvPr/>
        </p:nvSpPr>
        <p:spPr>
          <a:xfrm>
            <a:off x="565193" y="1912973"/>
            <a:ext cx="891591" cy="3693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b="1" dirty="0" smtClean="0">
                <a:solidFill>
                  <a:schemeClr val="bg1"/>
                </a:solidFill>
              </a:rPr>
              <a:t>Ecrã 3</a:t>
            </a:r>
            <a:endParaRPr lang="pt-PT" b="1" dirty="0">
              <a:solidFill>
                <a:schemeClr val="bg1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391820" y="3317040"/>
            <a:ext cx="891591" cy="36933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b="1" dirty="0" smtClean="0">
                <a:solidFill>
                  <a:schemeClr val="bg1"/>
                </a:solidFill>
              </a:rPr>
              <a:t>Ecrã 4</a:t>
            </a:r>
            <a:endParaRPr lang="pt-PT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27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Actividade</a:t>
            </a:r>
            <a:r>
              <a:rPr lang="pt-PT" dirty="0" smtClean="0"/>
              <a:t> 1				</a:t>
            </a:r>
            <a:r>
              <a:rPr lang="pt-PT" dirty="0"/>
              <a:t>	</a:t>
            </a:r>
            <a:r>
              <a:rPr lang="pt-PT" dirty="0" smtClean="0"/>
              <a:t>5/6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CARD 3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2" y="1795849"/>
            <a:ext cx="5655193" cy="3196755"/>
          </a:xfrm>
          <a:prstGeom prst="rect">
            <a:avLst/>
          </a:prstGeom>
          <a:ln w="1270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1"/>
          <a:stretch/>
        </p:blipFill>
        <p:spPr>
          <a:xfrm>
            <a:off x="3602905" y="3248850"/>
            <a:ext cx="5101522" cy="3126103"/>
          </a:xfrm>
          <a:prstGeom prst="rect">
            <a:avLst/>
          </a:prstGeom>
          <a:ln w="1270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588943" y="1883718"/>
            <a:ext cx="891591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pt-PT" b="1" dirty="0" smtClean="0">
                <a:solidFill>
                  <a:schemeClr val="bg1"/>
                </a:solidFill>
              </a:rPr>
              <a:t>Ecrã 1</a:t>
            </a:r>
            <a:endParaRPr lang="pt-PT" b="1" dirty="0">
              <a:solidFill>
                <a:schemeClr val="bg1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682150" y="3296143"/>
            <a:ext cx="891591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pt-PT" b="1" dirty="0" smtClean="0">
                <a:solidFill>
                  <a:schemeClr val="bg1"/>
                </a:solidFill>
              </a:rPr>
              <a:t>Ecrã 2</a:t>
            </a:r>
            <a:endParaRPr lang="pt-PT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Actividade</a:t>
            </a:r>
            <a:r>
              <a:rPr lang="pt-PT" dirty="0" smtClean="0"/>
              <a:t> 1				</a:t>
            </a:r>
            <a:r>
              <a:rPr lang="pt-PT" dirty="0"/>
              <a:t>	</a:t>
            </a:r>
            <a:r>
              <a:rPr lang="pt-PT" dirty="0" smtClean="0"/>
              <a:t>6/6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CARD 3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2" y="1822623"/>
            <a:ext cx="5560540" cy="3154834"/>
          </a:xfrm>
          <a:prstGeom prst="rect">
            <a:avLst/>
          </a:prstGeom>
          <a:ln w="1270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" r="4595"/>
          <a:stretch/>
        </p:blipFill>
        <p:spPr>
          <a:xfrm>
            <a:off x="3126259" y="3136988"/>
            <a:ext cx="5535828" cy="3236093"/>
          </a:xfrm>
          <a:prstGeom prst="rect">
            <a:avLst/>
          </a:prstGeom>
          <a:ln w="1270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CaixaDeTexto 6"/>
          <p:cNvSpPr txBox="1"/>
          <p:nvPr/>
        </p:nvSpPr>
        <p:spPr>
          <a:xfrm>
            <a:off x="600818" y="1952430"/>
            <a:ext cx="891591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pt-PT" b="1" dirty="0" smtClean="0">
                <a:solidFill>
                  <a:schemeClr val="bg1"/>
                </a:solidFill>
              </a:rPr>
              <a:t>Ecrã 3</a:t>
            </a:r>
            <a:endParaRPr lang="pt-PT" b="1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278742" y="3294662"/>
            <a:ext cx="891591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pt-PT" b="1" dirty="0" smtClean="0">
                <a:solidFill>
                  <a:schemeClr val="bg1"/>
                </a:solidFill>
              </a:rPr>
              <a:t>Ecrã 4</a:t>
            </a:r>
            <a:endParaRPr lang="pt-PT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3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1148</TotalTime>
  <Words>291</Words>
  <Application>Microsoft Macintosh PowerPoint</Application>
  <PresentationFormat>Apresentação no Ecrã (4:3)</PresentationFormat>
  <Paragraphs>95</Paragraphs>
  <Slides>16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0" baseType="lpstr">
      <vt:lpstr>Calibri</vt:lpstr>
      <vt:lpstr>Rockwell</vt:lpstr>
      <vt:lpstr>Wingdings</vt:lpstr>
      <vt:lpstr>Advantage</vt:lpstr>
      <vt:lpstr>Laboratório 4</vt:lpstr>
      <vt:lpstr>Participantes do workshop</vt:lpstr>
      <vt:lpstr>Actividade 1 </vt:lpstr>
      <vt:lpstr>Actividade 1     1/6</vt:lpstr>
      <vt:lpstr>Actividade 1     2/6</vt:lpstr>
      <vt:lpstr>Actividade 1     3/6</vt:lpstr>
      <vt:lpstr>Actividade 1     4/6</vt:lpstr>
      <vt:lpstr>Actividade 1     5/6</vt:lpstr>
      <vt:lpstr>Actividade 1     6/6</vt:lpstr>
      <vt:lpstr>Actividade 2 </vt:lpstr>
      <vt:lpstr>Actividade 2     1/3</vt:lpstr>
      <vt:lpstr>Actividade 2     2/3</vt:lpstr>
      <vt:lpstr>Actividade 2     3/3</vt:lpstr>
      <vt:lpstr>Actividade 3 </vt:lpstr>
      <vt:lpstr>Actividade 3     1/3</vt:lpstr>
      <vt:lpstr>Actividade 3     1/3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Laboratório 1</dc:title>
  <dc:creator>Inês</dc:creator>
  <cp:lastModifiedBy>Inês Filipa Coelho dos Santos</cp:lastModifiedBy>
  <cp:revision>108</cp:revision>
  <dcterms:created xsi:type="dcterms:W3CDTF">2015-09-22T22:39:51Z</dcterms:created>
  <dcterms:modified xsi:type="dcterms:W3CDTF">2015-10-22T14:50:30Z</dcterms:modified>
</cp:coreProperties>
</file>